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A29A85"/>
      </a:buClr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A29A85"/>
      </a:buClr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A29A85"/>
      </a:buClr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A29A85"/>
      </a:buClr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A29A85"/>
      </a:buClr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A29A85"/>
      </a:buClr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A29A85"/>
      </a:buClr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A29A85"/>
      </a:buClr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>
        <a:srgbClr val="A29A85"/>
      </a:buClr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CDEE0"/>
              </a:solidFill>
              <a:prstDash val="solid"/>
              <a:miter lim="400000"/>
            </a:ln>
          </a:top>
          <a:bottom>
            <a:ln w="12700" cap="flat">
              <a:solidFill>
                <a:srgbClr val="DCDEE0"/>
              </a:solidFill>
              <a:prstDash val="solid"/>
              <a:miter lim="400000"/>
            </a:ln>
          </a:bottom>
          <a:insideH>
            <a:ln w="12700" cap="flat">
              <a:solidFill>
                <a:srgbClr val="DCDEE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DCDEE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A1A6"/>
              </a:solidFill>
              <a:prstDash val="solid"/>
              <a:miter lim="400000"/>
            </a:ln>
          </a:top>
          <a:bottom>
            <a:ln w="12700" cap="flat">
              <a:solidFill>
                <a:srgbClr val="A2A1A6"/>
              </a:solidFill>
              <a:prstDash val="solid"/>
              <a:miter lim="400000"/>
            </a:ln>
          </a:bottom>
          <a:insideH>
            <a:ln w="12700" cap="flat">
              <a:solidFill>
                <a:srgbClr val="A2A1A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18181"/>
              </a:solidFill>
              <a:prstDash val="solid"/>
              <a:miter lim="400000"/>
            </a:ln>
          </a:top>
          <a:bottom>
            <a:ln w="12700" cap="flat">
              <a:solidFill>
                <a:srgbClr val="818181"/>
              </a:solidFill>
              <a:prstDash val="solid"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solidFill>
                <a:srgbClr val="818181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6AAA9">
              <a:alpha val="11000"/>
            </a:srgbClr>
          </a:solidFill>
        </a:fill>
      </a:tcStyle>
    </a:band2H>
    <a:firstCo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6AAA9"/>
              </a:solidFill>
              <a:custDash>
                <a:ds d="100000" sp="200000"/>
              </a:custDash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-2410"/>
              <a:lumOff val="-16942"/>
              <a:alpha val="6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6AAA9"/>
              </a:solidFill>
              <a:custDash>
                <a:ds d="100000" sp="200000"/>
              </a:custDash>
              <a:miter lim="400000"/>
            </a:ln>
          </a:bottom>
          <a:insideH>
            <a:ln w="12700" cap="flat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-2410"/>
              <a:lumOff val="-16942"/>
              <a:alpha val="50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6AAA9">
              <a:alpha val="25000"/>
            </a:srgbClr>
          </a:solidFill>
        </a:fill>
      </a:tcStyle>
    </a:band2H>
    <a:firstCo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1875"/>
              <a:lumOff val="16453"/>
              <a:alpha val="30000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85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6499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3585F">
              <a:alpha val="57000"/>
            </a:srgbClr>
          </a:solidFill>
        </a:fill>
      </a:tcStyle>
    </a:firstCol>
    <a:lastRow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/>
          </a:solidFill>
        </a:fill>
      </a:tcStyle>
    </a:band2H>
    <a:firstCol>
      <a:tcTxStyle b="off" i="off">
        <a:fontRef idx="minor">
          <a:srgbClr val="818181"/>
        </a:fontRef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818181"/>
        </a:fontRef>
        <a:srgbClr val="818181"/>
      </a:tcTxStyle>
      <a:tcStyle>
        <a:tcBdr>
          <a:lef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1"/>
        </a:fontRef>
        <a:schemeClr val="accent1"/>
      </a:tcTxStyle>
      <a:tcStyle>
        <a:tcBdr>
          <a:lef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.tif>
</file>

<file path=ppt/media/image10.png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2895600"/>
            <a:ext cx="21336000" cy="4470400"/>
          </a:xfrm>
          <a:prstGeom prst="rect">
            <a:avLst/>
          </a:prstGeom>
        </p:spPr>
        <p:txBody>
          <a:bodyPr anchor="b"/>
          <a:lstStyle>
            <a:lvl1pPr>
              <a:defRPr sz="14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7505700"/>
            <a:ext cx="21336000" cy="2146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78900"/>
            <a:ext cx="19621500" cy="698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tabLst>
                <a:tab pos="1282700" algn="l"/>
              </a:tabLst>
              <a:defRPr i="1" sz="4200"/>
            </a:lvl1pPr>
          </a:lstStyle>
          <a:p>
            <a:pPr defTabSz="914400"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87600" y="6032500"/>
            <a:ext cx="19621500" cy="914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Clr>
                <a:srgbClr val="A29A85"/>
              </a:buClr>
              <a:buSzTx/>
              <a:buNone/>
              <a:tabLst>
                <a:tab pos="1282700" algn="l"/>
              </a:tabLst>
            </a:lvl1pPr>
          </a:lstStyle>
          <a:p>
            <a:pPr defTabSz="914400"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lose-up photo of a wedding cake with pink flower decoration on top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lose-up photo of a wedding cake with pink flower decoration on top"/>
          <p:cNvSpPr/>
          <p:nvPr>
            <p:ph type="pic" idx="21"/>
          </p:nvPr>
        </p:nvSpPr>
        <p:spPr>
          <a:xfrm>
            <a:off x="4573736" y="189716"/>
            <a:ext cx="15240001" cy="10160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473200" y="9550400"/>
            <a:ext cx="21336000" cy="2286000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473200" y="11823700"/>
            <a:ext cx="21336000" cy="952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Clr>
                <a:srgbClr val="A29A85"/>
              </a:buClr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524000" y="4622800"/>
            <a:ext cx="21336000" cy="4445000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hairs for a wedding ceremony decorated with blue ribbons"/>
          <p:cNvSpPr/>
          <p:nvPr>
            <p:ph type="pic" sz="half" idx="21"/>
          </p:nvPr>
        </p:nvSpPr>
        <p:spPr>
          <a:xfrm>
            <a:off x="11010900" y="2095500"/>
            <a:ext cx="12700000" cy="952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2057400" y="2006600"/>
            <a:ext cx="10160000" cy="5207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2057400" y="7467600"/>
            <a:ext cx="10160000" cy="457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xfrm>
            <a:off x="1524000" y="3937000"/>
            <a:ext cx="21336000" cy="80010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hairs for a wedding ceremony decorated with blue ribbons"/>
          <p:cNvSpPr/>
          <p:nvPr>
            <p:ph type="pic" sz="half" idx="21"/>
          </p:nvPr>
        </p:nvSpPr>
        <p:spPr>
          <a:xfrm>
            <a:off x="12128500" y="4064000"/>
            <a:ext cx="10414000" cy="781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524000" y="3937000"/>
            <a:ext cx="10731500" cy="8064500"/>
          </a:xfrm>
          <a:prstGeom prst="rect">
            <a:avLst/>
          </a:prstGeom>
        </p:spPr>
        <p:txBody>
          <a:bodyPr/>
          <a:lstStyle>
            <a:lvl1pPr marL="508000" indent="-508000">
              <a:spcBef>
                <a:spcPts val="4600"/>
              </a:spcBef>
              <a:buClrTx/>
              <a:defRPr sz="4600"/>
            </a:lvl1pPr>
            <a:lvl2pPr marL="1016000" indent="-508000">
              <a:spcBef>
                <a:spcPts val="4600"/>
              </a:spcBef>
              <a:buClrTx/>
              <a:defRPr sz="4600"/>
            </a:lvl2pPr>
            <a:lvl3pPr marL="1524000" indent="-508000">
              <a:spcBef>
                <a:spcPts val="4600"/>
              </a:spcBef>
              <a:buClrTx/>
              <a:defRPr sz="4600"/>
            </a:lvl3pPr>
            <a:lvl4pPr marL="2032000" indent="-508000">
              <a:spcBef>
                <a:spcPts val="4600"/>
              </a:spcBef>
              <a:buClrTx/>
              <a:defRPr sz="4600"/>
            </a:lvl4pPr>
            <a:lvl5pPr marL="2540000" indent="-508000">
              <a:spcBef>
                <a:spcPts val="4600"/>
              </a:spcBef>
              <a:buClrTx/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ortrait photo of a wedding reception table decorated with flowers"/>
          <p:cNvSpPr/>
          <p:nvPr>
            <p:ph type="pic" sz="quarter" idx="21"/>
          </p:nvPr>
        </p:nvSpPr>
        <p:spPr>
          <a:xfrm>
            <a:off x="13083116" y="5969000"/>
            <a:ext cx="9711268" cy="6477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Close-up photo of a wedding cake with pink flower decoration on top"/>
          <p:cNvSpPr/>
          <p:nvPr>
            <p:ph type="pic" sz="quarter" idx="22"/>
          </p:nvPr>
        </p:nvSpPr>
        <p:spPr>
          <a:xfrm>
            <a:off x="14668500" y="740833"/>
            <a:ext cx="6540500" cy="43603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Chairs for a wedding ceremony decorated with blue ribbons"/>
          <p:cNvSpPr/>
          <p:nvPr>
            <p:ph type="pic" idx="23"/>
          </p:nvPr>
        </p:nvSpPr>
        <p:spPr>
          <a:xfrm>
            <a:off x="719666" y="1143000"/>
            <a:ext cx="15070668" cy="11303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524000" y="1778000"/>
            <a:ext cx="21336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524000" y="762000"/>
            <a:ext cx="21336000" cy="266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44350" y="13017500"/>
            <a:ext cx="469900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buClrTx/>
              <a:defRPr sz="2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1pPr>
      <a:lvl2pPr marL="127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2pPr>
      <a:lvl3pPr marL="190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3pPr>
      <a:lvl4pPr marL="254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4pPr>
      <a:lvl5pPr marL="317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5pPr>
      <a:lvl6pPr marL="381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6pPr>
      <a:lvl7pPr marL="444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7pPr>
      <a:lvl8pPr marL="508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8pPr>
      <a:lvl9pPr marL="571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livescience.com/52003-new-definition-chaos.html" TargetMode="External"/><Relationship Id="rId3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medium.com/swlh/visualizing-the-mandelbrot-set-using-python-50-lines-f6aa5a05cf0f" TargetMode="External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youtube.com/watch?v=ovJcsL7vyrk" TargetMode="External"/><Relationship Id="rId3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pixabay.com/photos/water-dripping-water-drop-dripping-1897496/" TargetMode="External"/><Relationship Id="rId3" Type="http://schemas.openxmlformats.org/officeDocument/2006/relationships/image" Target="../media/image6.png"/><Relationship Id="rId4" Type="http://schemas.openxmlformats.org/officeDocument/2006/relationships/hyperlink" Target="https://www.ck12.org/biology/human-population/" TargetMode="External"/><Relationship Id="rId5" Type="http://schemas.openxmlformats.org/officeDocument/2006/relationships/image" Target="../media/image7.png"/><Relationship Id="rId6" Type="http://schemas.openxmlformats.org/officeDocument/2006/relationships/hyperlink" Target="https://en.wikipedia.org/wiki/Defibrillation" TargetMode="External"/><Relationship Id="rId7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RJKnFcN6kGjkc8pAGcsadS-1024-80.jpg.jpeg" descr="RJKnFcN6kGjkc8pAGcsadS-1024-80.jpg.jpeg">
            <a:hlinkClick r:id="rId2" invalidUrl="" action="" tgtFrame="" tooltip="" history="1" highlightClick="0" endSnd="0"/>
          </p:cNvPr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4434036" y="1002516"/>
            <a:ext cx="15519401" cy="8534401"/>
          </a:xfrm>
          <a:prstGeom prst="rect">
            <a:avLst/>
          </a:prstGeom>
        </p:spPr>
      </p:pic>
      <p:sp>
        <p:nvSpPr>
          <p:cNvPr id="120" name="Stability Among Cha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Stability Among Chaos</a:t>
            </a:r>
          </a:p>
        </p:txBody>
      </p:sp>
      <p:sp>
        <p:nvSpPr>
          <p:cNvPr id="121" name="Bailey William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Bailey Williams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urpo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Purpose</a:t>
            </a:r>
          </a:p>
        </p:txBody>
      </p:sp>
      <p:sp>
        <p:nvSpPr>
          <p:cNvPr id="124" name="Combines Computer Science and Mathematical knowledge to create an exploration and research tool…"/>
          <p:cNvSpPr txBox="1"/>
          <p:nvPr>
            <p:ph type="body" sz="half" idx="1"/>
          </p:nvPr>
        </p:nvSpPr>
        <p:spPr>
          <a:xfrm>
            <a:off x="1239361" y="4662213"/>
            <a:ext cx="10746222" cy="6447882"/>
          </a:xfrm>
          <a:prstGeom prst="rect">
            <a:avLst/>
          </a:prstGeom>
        </p:spPr>
        <p:txBody>
          <a:bodyPr/>
          <a:lstStyle/>
          <a:p>
            <a:pPr marL="565150" indent="-565150" defTabSz="734694">
              <a:spcBef>
                <a:spcPts val="4900"/>
              </a:spcBef>
              <a:defRPr sz="4984"/>
            </a:pPr>
            <a:r>
              <a:t>Combines Computer Science and Mathematical knowledge to create an exploration and research tool </a:t>
            </a:r>
          </a:p>
          <a:p>
            <a:pPr marL="565150" indent="-565150" defTabSz="734694">
              <a:spcBef>
                <a:spcPts val="4900"/>
              </a:spcBef>
              <a:defRPr sz="4984"/>
            </a:pPr>
            <a:r>
              <a:t>Uses visualization as a aid to study and organize concepts </a:t>
            </a:r>
          </a:p>
          <a:p>
            <a:pPr marL="565150" indent="-565150" defTabSz="734694">
              <a:spcBef>
                <a:spcPts val="4900"/>
              </a:spcBef>
              <a:defRPr sz="4984"/>
            </a:pPr>
            <a:r>
              <a:t>Easy to modify depending on the project</a:t>
            </a: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92484" y="4726259"/>
            <a:ext cx="9996715" cy="64478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haos Theo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Chaos Theory</a:t>
            </a:r>
          </a:p>
        </p:txBody>
      </p:sp>
      <p:sp>
        <p:nvSpPr>
          <p:cNvPr id="128" name="The science of predicting the behavior of inherently unpredictable systems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82600" indent="-482600" defTabSz="784225">
              <a:spcBef>
                <a:spcPts val="4300"/>
              </a:spcBef>
              <a:defRPr sz="4370"/>
            </a:pPr>
            <a:r>
              <a:t>The science of predicting the behavior of inherently unpredictable systems.</a:t>
            </a:r>
          </a:p>
          <a:p>
            <a:pPr marL="482600" indent="-482600" defTabSz="784225">
              <a:spcBef>
                <a:spcPts val="4300"/>
              </a:spcBef>
              <a:defRPr sz="4370"/>
            </a:pPr>
            <a:r>
              <a:t>Orderly effects emerging from chaotic causes.</a:t>
            </a:r>
          </a:p>
          <a:p>
            <a:pPr marL="482600" indent="-482600" defTabSz="784225">
              <a:spcBef>
                <a:spcPts val="4300"/>
              </a:spcBef>
              <a:defRPr sz="4370"/>
            </a:pPr>
            <a:r>
              <a:t>Examples:</a:t>
            </a:r>
          </a:p>
          <a:p>
            <a:pPr lvl="1" marL="965200" indent="-482600" defTabSz="784225">
              <a:spcBef>
                <a:spcPts val="4300"/>
              </a:spcBef>
              <a:defRPr sz="4370"/>
            </a:pPr>
            <a:r>
              <a:t>Fractals</a:t>
            </a:r>
          </a:p>
          <a:p>
            <a:pPr lvl="1" marL="965200" indent="-482600" defTabSz="784225">
              <a:spcBef>
                <a:spcPts val="4300"/>
              </a:spcBef>
              <a:defRPr sz="4370"/>
            </a:pPr>
            <a:r>
              <a:t>Butterfly Effect</a:t>
            </a:r>
          </a:p>
          <a:p>
            <a:pPr lvl="1" marL="965200" indent="-482600" defTabSz="784225">
              <a:spcBef>
                <a:spcPts val="4300"/>
              </a:spcBef>
              <a:defRPr sz="4370"/>
            </a:pPr>
            <a:r>
              <a:t>Bifurcation</a:t>
            </a:r>
          </a:p>
        </p:txBody>
      </p:sp>
      <p:grpSp>
        <p:nvGrpSpPr>
          <p:cNvPr id="131" name="Image Gallery">
            <a:hlinkClick r:id="rId2" invalidUrl="" action="" tgtFrame="" tooltip="" history="1" highlightClick="0" endSnd="0"/>
          </p:cNvPr>
          <p:cNvGrpSpPr/>
          <p:nvPr/>
        </p:nvGrpSpPr>
        <p:grpSpPr>
          <a:xfrm>
            <a:off x="13208000" y="4064000"/>
            <a:ext cx="8255000" cy="7886700"/>
            <a:chOff x="0" y="0"/>
            <a:chExt cx="8255000" cy="7886700"/>
          </a:xfrm>
        </p:grpSpPr>
        <p:pic>
          <p:nvPicPr>
            <p:cNvPr id="129" name="1*a4ouGDEpMskJrsk2nuiubQ.png" descr="1*a4ouGDEpMskJrsk2nuiubQ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868" r="0" b="868"/>
            <a:stretch>
              <a:fillRect/>
            </a:stretch>
          </p:blipFill>
          <p:spPr>
            <a:xfrm>
              <a:off x="0" y="0"/>
              <a:ext cx="8255000" cy="7213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0" name="Rectangle"/>
            <p:cNvSpPr/>
            <p:nvPr/>
          </p:nvSpPr>
          <p:spPr>
            <a:xfrm>
              <a:off x="0" y="7289800"/>
              <a:ext cx="8255000" cy="596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buClrTx/>
                <a:defRPr sz="3000"/>
              </a:lvl1pPr>
            </a:lstStyle>
            <a:p>
              <a:pPr/>
              <a:r>
                <a:t> 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he Bifurcation Eq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Bifurcation Equation</a:t>
            </a:r>
          </a:p>
        </p:txBody>
      </p:sp>
      <p:sp>
        <p:nvSpPr>
          <p:cNvPr id="134" name="growth rate…"/>
          <p:cNvSpPr txBox="1"/>
          <p:nvPr>
            <p:ph type="body" sz="half" idx="1"/>
          </p:nvPr>
        </p:nvSpPr>
        <p:spPr>
          <a:xfrm>
            <a:off x="12092769" y="3605245"/>
            <a:ext cx="9410927" cy="7111904"/>
          </a:xfrm>
          <a:prstGeom prst="rect">
            <a:avLst/>
          </a:prstGeom>
        </p:spPr>
        <p:txBody>
          <a:bodyPr/>
          <a:lstStyle/>
          <a:p>
            <a:pPr/>
            <a14:m>
              <m:oMathPara>
                <m:oMathParaPr>
                  <m:jc m:val="left"/>
                </m:oMathParaPr>
                <m:oMath>
                  <m:sSub>
                    <m:e>
                      <m:r>
                        <a:rPr xmlns:a="http://schemas.openxmlformats.org/drawingml/2006/main" sz="4850" i="1">
                          <a:solidFill>
                            <a:srgbClr val="515151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4850" i="1">
                          <a:solidFill>
                            <a:srgbClr val="515151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xmlns:a="http://schemas.openxmlformats.org/drawingml/2006/main" sz="4850" i="1">
                          <a:solidFill>
                            <a:srgbClr val="51515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xmlns:a="http://schemas.openxmlformats.org/drawingml/2006/main" sz="4850" i="1">
                          <a:solidFill>
                            <a:srgbClr val="515151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  <m:r>
                    <a:rPr xmlns:a="http://schemas.openxmlformats.org/drawingml/2006/main" sz="4850" i="1">
                      <a:solidFill>
                        <a:srgbClr val="515151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850" i="1">
                      <a:solidFill>
                        <a:srgbClr val="515151"/>
                      </a:solidFill>
                      <a:latin typeface="Cambria Math" panose="02040503050406030204" pitchFamily="18" charset="0"/>
                    </a:rPr>
                    <m:t>r</m:t>
                  </m:r>
                  <m:sSub>
                    <m:e>
                      <m:r>
                        <a:rPr xmlns:a="http://schemas.openxmlformats.org/drawingml/2006/main" sz="4850" i="1">
                          <a:solidFill>
                            <a:srgbClr val="515151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4850" i="1">
                          <a:solidFill>
                            <a:srgbClr val="515151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sub>
                  </m:sSub>
                  <m:r>
                    <a:rPr xmlns:a="http://schemas.openxmlformats.org/drawingml/2006/main" sz="4850" i="1">
                      <a:solidFill>
                        <a:srgbClr val="515151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850" i="1">
                      <a:solidFill>
                        <a:srgbClr val="515151"/>
                      </a:solidFill>
                      <a:latin typeface="Cambria Math" panose="02040503050406030204" pitchFamily="18" charset="0"/>
                    </a:rPr>
                    <m:t>1</m:t>
                  </m:r>
                  <m:r>
                    <a:rPr xmlns:a="http://schemas.openxmlformats.org/drawingml/2006/main" sz="4850" i="1">
                      <a:solidFill>
                        <a:srgbClr val="515151"/>
                      </a:solidFill>
                      <a:latin typeface="Cambria Math" panose="02040503050406030204" pitchFamily="18" charset="0"/>
                    </a:rPr>
                    <m:t>-</m:t>
                  </m:r>
                  <m:sSub>
                    <m:e>
                      <m:r>
                        <a:rPr xmlns:a="http://schemas.openxmlformats.org/drawingml/2006/main" sz="4850" i="1">
                          <a:solidFill>
                            <a:srgbClr val="515151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4850" i="1">
                          <a:solidFill>
                            <a:srgbClr val="515151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sub>
                  </m:sSub>
                  <m:r>
                    <a:rPr xmlns:a="http://schemas.openxmlformats.org/drawingml/2006/main" sz="4850" i="1">
                      <a:solidFill>
                        <a:srgbClr val="515151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</a:p>
          <a:p>
            <a:pPr/>
            <a14:m>
              <m:oMath>
                <m:r>
                  <a:rPr xmlns:a="http://schemas.openxmlformats.org/drawingml/2006/main" sz="5000" i="1">
                    <a:solidFill>
                      <a:srgbClr val="515151"/>
                    </a:solidFill>
                    <a:latin typeface="Cambria Math" panose="02040503050406030204" pitchFamily="18" charset="0"/>
                  </a:rPr>
                  <m:t>r</m:t>
                </m:r>
                <m:r>
                  <a:rPr xmlns:a="http://schemas.openxmlformats.org/drawingml/2006/main" sz="5000" i="1">
                    <a:solidFill>
                      <a:srgbClr val="515151"/>
                    </a:solidFill>
                    <a:latin typeface="Cambria Math" panose="02040503050406030204" pitchFamily="18" charset="0"/>
                  </a:rPr>
                  <m:t>=</m:t>
                </m:r>
              </m:oMath>
            </a14:m>
            <a:r>
              <a:t>growth rate</a:t>
            </a:r>
          </a:p>
          <a:p>
            <a:pPr/>
            <a14:m>
              <m:oMath>
                <m:sSub>
                  <m:e>
                    <m:r>
                      <a:rPr xmlns:a="http://schemas.openxmlformats.org/drawingml/2006/main" sz="4800" i="1">
                        <a:solidFill>
                          <a:srgbClr val="515151"/>
                        </a:solidFill>
                        <a:latin typeface="Cambria Math" panose="02040503050406030204" pitchFamily="18" charset="0"/>
                      </a:rPr>
                      <m:t>x</m:t>
                    </m:r>
                  </m:e>
                  <m:sub>
                    <m:r>
                      <a:rPr xmlns:a="http://schemas.openxmlformats.org/drawingml/2006/main" sz="4800" i="1">
                        <a:solidFill>
                          <a:srgbClr val="515151"/>
                        </a:solidFill>
                        <a:latin typeface="Cambria Math" panose="02040503050406030204" pitchFamily="18" charset="0"/>
                      </a:rPr>
                      <m:t>0</m:t>
                    </m:r>
                  </m:sub>
                </m:sSub>
                <m:r>
                  <a:rPr xmlns:a="http://schemas.openxmlformats.org/drawingml/2006/main" sz="4800" i="1">
                    <a:solidFill>
                      <a:srgbClr val="515151"/>
                    </a:solidFill>
                    <a:latin typeface="Cambria Math" panose="02040503050406030204" pitchFamily="18" charset="0"/>
                  </a:rPr>
                  <m:t>=</m:t>
                </m:r>
              </m:oMath>
            </a14:m>
            <a:r>
              <a:t>initial population</a:t>
            </a:r>
          </a:p>
          <a:p>
            <a:pPr/>
            <a14:m>
              <m:oMath>
                <m:r>
                  <a:rPr xmlns:a="http://schemas.openxmlformats.org/drawingml/2006/main" sz="4900" i="1">
                    <a:solidFill>
                      <a:srgbClr val="515151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4900" i="1">
                    <a:solidFill>
                      <a:srgbClr val="515151"/>
                    </a:solidFill>
                    <a:latin typeface="Cambria Math" panose="02040503050406030204" pitchFamily="18" charset="0"/>
                  </a:rPr>
                  <m:t>1</m:t>
                </m:r>
                <m:r>
                  <a:rPr xmlns:a="http://schemas.openxmlformats.org/drawingml/2006/main" sz="4900" i="1">
                    <a:solidFill>
                      <a:srgbClr val="515151"/>
                    </a:solidFill>
                    <a:latin typeface="Cambria Math" panose="02040503050406030204" pitchFamily="18" charset="0"/>
                  </a:rPr>
                  <m:t>-</m:t>
                </m:r>
                <m:sSub>
                  <m:e>
                    <m:r>
                      <a:rPr xmlns:a="http://schemas.openxmlformats.org/drawingml/2006/main" sz="4900" i="1">
                        <a:solidFill>
                          <a:srgbClr val="515151"/>
                        </a:solidFill>
                        <a:latin typeface="Cambria Math" panose="02040503050406030204" pitchFamily="18" charset="0"/>
                      </a:rPr>
                      <m:t>x</m:t>
                    </m:r>
                  </m:e>
                  <m:sub>
                    <m:r>
                      <a:rPr xmlns:a="http://schemas.openxmlformats.org/drawingml/2006/main" sz="4900" i="1">
                        <a:solidFill>
                          <a:srgbClr val="515151"/>
                        </a:solidFill>
                        <a:latin typeface="Cambria Math" panose="02040503050406030204" pitchFamily="18" charset="0"/>
                      </a:rPr>
                      <m:t>n</m:t>
                    </m:r>
                  </m:sub>
                </m:sSub>
                <m:r>
                  <a:rPr xmlns:a="http://schemas.openxmlformats.org/drawingml/2006/main" sz="4900" i="1">
                    <a:solidFill>
                      <a:srgbClr val="515151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4900" i="1">
                    <a:solidFill>
                      <a:srgbClr val="515151"/>
                    </a:solidFill>
                    <a:latin typeface="Cambria Math" panose="02040503050406030204" pitchFamily="18" charset="0"/>
                  </a:rPr>
                  <m:t>=</m:t>
                </m:r>
              </m:oMath>
            </a14:m>
            <a:r>
              <a:t>constraints of the environment</a:t>
            </a:r>
          </a:p>
        </p:txBody>
      </p:sp>
      <p:pic>
        <p:nvPicPr>
          <p:cNvPr id="135" name="mqdefault.jpg" descr="mqdefault.jpg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9387" y="4932911"/>
            <a:ext cx="10728138" cy="60345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reating the Bifurcation Diagr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the Bifurcation Diagram</a:t>
            </a:r>
          </a:p>
        </p:txBody>
      </p:sp>
      <p:sp>
        <p:nvSpPr>
          <p:cNvPr id="138" name="Logistic Equation - Ratio of existing to maximum population…"/>
          <p:cNvSpPr txBox="1"/>
          <p:nvPr>
            <p:ph type="body" sz="half" idx="1"/>
          </p:nvPr>
        </p:nvSpPr>
        <p:spPr>
          <a:xfrm>
            <a:off x="1524000" y="3937000"/>
            <a:ext cx="8791094" cy="8064500"/>
          </a:xfrm>
          <a:prstGeom prst="rect">
            <a:avLst/>
          </a:prstGeom>
        </p:spPr>
        <p:txBody>
          <a:bodyPr/>
          <a:lstStyle/>
          <a:p>
            <a:pPr/>
            <a:r>
              <a:t>Logistic Equation - Ratio of existing to maximum population</a:t>
            </a:r>
          </a:p>
          <a:p>
            <a:pPr/>
            <a:r>
              <a:t>Lyapunov Exponent - Number that measures stability</a:t>
            </a:r>
          </a:p>
          <a:p>
            <a:pPr/>
            <a:r>
              <a:t>Bifurcation Diagram - Stable regions within the chaotic region</a:t>
            </a:r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97254" y="3283546"/>
            <a:ext cx="12001806" cy="86387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ignifica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Significance</a:t>
            </a:r>
          </a:p>
        </p:txBody>
      </p:sp>
      <p:sp>
        <p:nvSpPr>
          <p:cNvPr id="142" name="It is recognizable in everyday patterns.…"/>
          <p:cNvSpPr txBox="1"/>
          <p:nvPr>
            <p:ph type="body" sz="half" idx="1"/>
          </p:nvPr>
        </p:nvSpPr>
        <p:spPr>
          <a:xfrm>
            <a:off x="1524000" y="3937000"/>
            <a:ext cx="9779266" cy="8026400"/>
          </a:xfrm>
          <a:prstGeom prst="rect">
            <a:avLst/>
          </a:prstGeom>
        </p:spPr>
        <p:txBody>
          <a:bodyPr/>
          <a:lstStyle/>
          <a:p>
            <a:pPr/>
            <a:r>
              <a:t>It is recognizable in everyday patterns.</a:t>
            </a:r>
          </a:p>
          <a:p>
            <a:pPr/>
            <a:r>
              <a:t>It helps gain a better understanding of the world and its interactions.</a:t>
            </a:r>
          </a:p>
          <a:p>
            <a:pPr/>
            <a:r>
              <a:t>Research of bifurcation has precipitated solutions in many neighboring fields.</a:t>
            </a:r>
          </a:p>
        </p:txBody>
      </p:sp>
      <p:pic>
        <p:nvPicPr>
          <p:cNvPr id="143" name="shadedBifurcationDiagram.png" descr="shadedBifurcation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37172" y="4164618"/>
            <a:ext cx="12239758" cy="7571164"/>
          </a:xfrm>
          <a:prstGeom prst="rect">
            <a:avLst/>
          </a:prstGeom>
          <a:ln w="1016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water-dripping-1897496_1280.jpeg" descr="water-dripping-1897496_1280.jpeg">
            <a:hlinkClick r:id="rId2" invalidUrl="" action="" tgtFrame="" tooltip="" history="1" highlightClick="0" endSnd="0"/>
          </p:cNvPr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528800" y="5829300"/>
            <a:ext cx="6819900" cy="6756400"/>
          </a:xfrm>
          <a:prstGeom prst="rect">
            <a:avLst/>
          </a:prstGeom>
        </p:spPr>
      </p:pic>
      <p:pic>
        <p:nvPicPr>
          <p:cNvPr id="146" name="f-d-230dd95d2076223ab9b3f5667ba26241e904a5cea9a301fee62c9ddd+IMAGE+IMAGE.1.jpeg" descr="f-d-230dd95d2076223ab9b3f5667ba26241e904a5cea9a301fee62c9ddd+IMAGE+IMAGE.1.jpeg">
            <a:hlinkClick r:id="rId4" invalidUrl="" action="" tgtFrame="" tooltip="" history="1" highlightClick="0" endSnd="0"/>
          </p:cNvPr>
          <p:cNvPicPr>
            <a:picLocks noChangeAspect="0"/>
          </p:cNvPicPr>
          <p:nvPr>
            <p:ph type="pic" idx="22"/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4528800" y="1003300"/>
            <a:ext cx="6819900" cy="3835400"/>
          </a:xfrm>
          <a:prstGeom prst="rect">
            <a:avLst/>
          </a:prstGeom>
        </p:spPr>
      </p:pic>
      <p:pic>
        <p:nvPicPr>
          <p:cNvPr id="147" name="Defibrillation_Electrode_Position.jpg" descr="Defibrillation_Electrode_Position.jpg">
            <a:hlinkClick r:id="rId6" invalidUrl="" action="" tgtFrame="" tooltip="" history="1" highlightClick="0" endSnd="0"/>
          </p:cNvPr>
          <p:cNvPicPr>
            <a:picLocks noChangeAspect="0"/>
          </p:cNvPicPr>
          <p:nvPr>
            <p:ph type="pic" idx="23"/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3035300" y="1003300"/>
            <a:ext cx="10439400" cy="115824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reating An Exploration Too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Creating An Exploration Tool</a:t>
            </a:r>
          </a:p>
        </p:txBody>
      </p:sp>
      <p:sp>
        <p:nvSpPr>
          <p:cNvPr id="150" name="Glade - User interface tool using GTK toolkit…"/>
          <p:cNvSpPr txBox="1"/>
          <p:nvPr>
            <p:ph type="body" sz="half" idx="1"/>
          </p:nvPr>
        </p:nvSpPr>
        <p:spPr>
          <a:xfrm>
            <a:off x="1524000" y="3937000"/>
            <a:ext cx="10732513" cy="8001000"/>
          </a:xfrm>
          <a:prstGeom prst="rect">
            <a:avLst/>
          </a:prstGeom>
        </p:spPr>
        <p:txBody>
          <a:bodyPr/>
          <a:lstStyle/>
          <a:p>
            <a:pPr marL="571500" indent="-571500" defTabSz="742950">
              <a:spcBef>
                <a:spcPts val="5000"/>
              </a:spcBef>
              <a:defRPr sz="5040"/>
            </a:pPr>
            <a:r>
              <a:t>Glade - User interface tool using GTK toolkit </a:t>
            </a:r>
          </a:p>
          <a:p>
            <a:pPr marL="571500" indent="-571500" defTabSz="742950">
              <a:spcBef>
                <a:spcPts val="5000"/>
              </a:spcBef>
              <a:defRPr sz="5040"/>
            </a:pPr>
            <a:r>
              <a:t>GTK - Features to develop applications (widgets)</a:t>
            </a:r>
          </a:p>
          <a:p>
            <a:pPr marL="571500" indent="-571500" defTabSz="742950">
              <a:spcBef>
                <a:spcPts val="5000"/>
              </a:spcBef>
              <a:defRPr sz="5040"/>
            </a:pPr>
            <a:r>
              <a:t>Matplotlib - Library which allows the creation of visualizations in Python</a:t>
            </a:r>
          </a:p>
          <a:p>
            <a:pPr marL="571500" indent="-571500" defTabSz="742950">
              <a:spcBef>
                <a:spcPts val="5000"/>
              </a:spcBef>
              <a:defRPr sz="5040"/>
            </a:pPr>
            <a:r>
              <a:t>Python - Programming language</a:t>
            </a:r>
          </a:p>
        </p:txBody>
      </p:sp>
      <p:pic>
        <p:nvPicPr>
          <p:cNvPr id="1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95460" y="3298480"/>
            <a:ext cx="11103601" cy="5369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Screen Shot 2022-04-28 at 11.12.22 PM.png" descr="Screen Shot 2022-04-28 at 11.12.22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26786" y="7245892"/>
            <a:ext cx="8722726" cy="56401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Screen Shot 2022-04-28 at 10.40.13 PM.png" descr="Screen Shot 2022-04-28 at 10.40.13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578034" y="6475773"/>
            <a:ext cx="5676777" cy="1209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ources Cit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Sources Cited</a:t>
            </a:r>
          </a:p>
        </p:txBody>
      </p:sp>
      <p:sp>
        <p:nvSpPr>
          <p:cNvPr id="156" name="12.1. plotting the bifurcation diagram of a chaotic dynamical system. IPython Cookbook, Second Edition. (n.d.). Retrieved April 28, 2022, from https://ipython-books.github.io/121-plotting-the-bifurcation-diagram-of-a-chaotic-dynamical-system/…"/>
          <p:cNvSpPr txBox="1"/>
          <p:nvPr>
            <p:ph type="body" idx="1"/>
          </p:nvPr>
        </p:nvSpPr>
        <p:spPr>
          <a:xfrm>
            <a:off x="1358041" y="3676496"/>
            <a:ext cx="21336001" cy="8001001"/>
          </a:xfrm>
          <a:prstGeom prst="rect">
            <a:avLst/>
          </a:prstGeom>
        </p:spPr>
        <p:txBody>
          <a:bodyPr/>
          <a:lstStyle/>
          <a:p>
            <a:pPr marL="475200" indent="-47520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i="1"/>
              <a:t>12.1. plotting the bifurcation diagram of a chaotic dynamical system</a:t>
            </a:r>
            <a:r>
              <a:t>. IPython Cookbook, Second Edition. (n.d.). Retrieved April 28, 2022, from https://ipython-books.github.io/121-plotting-the-bifurcation-diagram-of-a-chaotic-dynamical-system/ </a:t>
            </a:r>
          </a:p>
          <a:p>
            <a:pPr marL="0" indent="0" defTabSz="452627">
              <a:spcBef>
                <a:spcPts val="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475200" indent="-47520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475200" indent="-47520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i="1"/>
              <a:t>Visualizations of the connections between chaos theory and fractals through the logistic map</a:t>
            </a:r>
            <a:r>
              <a:t>. Python Awesome. Retrieved April 28, 2022, from https://pythonawesome.com/visualizations-of-the-connections-between-chaos-theory-and-fractals-through-the-logistic-map/ </a:t>
            </a:r>
          </a:p>
          <a:p>
            <a:pPr marL="0" indent="0" defTabSz="452627">
              <a:spcBef>
                <a:spcPts val="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475200" indent="-47520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Bifurcation diagram. (n.d.). Retrieved April 28, 2022, from https://www.vanderbilt.edu/AnS/psychology/cogsci/chaos/workshop/BD.html </a:t>
            </a:r>
          </a:p>
          <a:p>
            <a:pPr marL="0" indent="0" defTabSz="452627">
              <a:spcBef>
                <a:spcPts val="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475200" indent="-47520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Bifurcation diagrams. (n.d.). Retrieved April 28, 2022, from https://www.marksmath.org/classes/Fall2016FractalLAC/demos/BifurcationDiagram/ </a:t>
            </a:r>
          </a:p>
          <a:p>
            <a:pPr marL="0" indent="0" defTabSz="452627">
              <a:spcBef>
                <a:spcPts val="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475200" indent="-47520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Jonathan Borwein (Jon) Laureate Professor of Mathematics, &amp; Michael Rose PhD Candidate. (2020, April 15). </a:t>
            </a:r>
            <a:r>
              <a:rPr i="1"/>
              <a:t>Explainer: What is chaos theory?</a:t>
            </a:r>
            <a:r>
              <a:t> The Conversation. Retrieved April 28, 2022, from https://theconversation.com/explainer-what-is-chaos-theory-10620 </a:t>
            </a:r>
          </a:p>
          <a:p>
            <a:pPr marL="0" indent="0" defTabSz="452627">
              <a:spcBef>
                <a:spcPts val="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475200" indent="-47520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Sinha, S. (2020, November 19). </a:t>
            </a:r>
            <a:r>
              <a:rPr i="1"/>
              <a:t>The bifurcation theory - the logistic curve</a:t>
            </a:r>
            <a:r>
              <a:t>. Medium. Retrieved April 28, 2022, from https://medium.com/adg-vit/the-bifurcation-theory-the-logistic-curve-ab392e61757d </a:t>
            </a:r>
          </a:p>
          <a:p>
            <a:pPr marL="0" indent="0" defTabSz="452627">
              <a:spcBef>
                <a:spcPts val="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475200" indent="-475200" defTabSz="452627">
              <a:spcBef>
                <a:spcPts val="1100"/>
              </a:spcBef>
              <a:buClrTx/>
              <a:buSzTx/>
              <a:buNone/>
              <a:defRPr sz="1683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Sutter, P. (2022, March 18). </a:t>
            </a:r>
            <a:r>
              <a:rPr i="1"/>
              <a:t>Chaos theory explained: A deep dive into an unpredictable universe</a:t>
            </a:r>
            <a:r>
              <a:t>. Space.com. Retrieved April 28, 2022, from https://www.space.com/chaos-theory-explainer-unpredictable-systems.html </a:t>
            </a:r>
          </a:p>
          <a:p>
            <a:pPr marL="0" indent="0" defTabSz="452627">
              <a:spcBef>
                <a:spcPts val="0"/>
              </a:spcBef>
              <a:buClrTx/>
              <a:buSzTx/>
              <a:buNone/>
              <a:defRPr sz="1188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marL="0" indent="0" defTabSz="452627">
              <a:spcBef>
                <a:spcPts val="0"/>
              </a:spcBef>
              <a:buClrTx/>
              <a:buSzTx/>
              <a:buNone/>
              <a:defRPr sz="1188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Formal">
  <a:themeElements>
    <a:clrScheme name="Formal">
      <a:dk1>
        <a:srgbClr val="515151"/>
      </a:dk1>
      <a:lt1>
        <a:srgbClr val="002951"/>
      </a:lt1>
      <a:dk2>
        <a:srgbClr val="53585F"/>
      </a:dk2>
      <a:lt2>
        <a:srgbClr val="DCDEE0"/>
      </a:lt2>
      <a:accent1>
        <a:srgbClr val="6789BA"/>
      </a:accent1>
      <a:accent2>
        <a:srgbClr val="77965C"/>
      </a:accent2>
      <a:accent3>
        <a:srgbClr val="E3B43D"/>
      </a:accent3>
      <a:accent4>
        <a:srgbClr val="D77B43"/>
      </a:accent4>
      <a:accent5>
        <a:srgbClr val="C25756"/>
      </a:accent5>
      <a:accent6>
        <a:srgbClr val="876390"/>
      </a:accent6>
      <a:hlink>
        <a:srgbClr val="0000FF"/>
      </a:hlink>
      <a:folHlink>
        <a:srgbClr val="FF00FF"/>
      </a:folHlink>
    </a:clrScheme>
    <a:fontScheme name="Formal">
      <a:majorFont>
        <a:latin typeface="Cochin"/>
        <a:ea typeface="Cochin"/>
        <a:cs typeface="Cochin"/>
      </a:majorFont>
      <a:minorFont>
        <a:latin typeface="Cochin"/>
        <a:ea typeface="Cochin"/>
        <a:cs typeface="Cochin"/>
      </a:minorFont>
    </a:fontScheme>
    <a:fmtScheme name="Form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D3E3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A29A85"/>
          </a:buClr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515151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ormal">
  <a:themeElements>
    <a:clrScheme name="Form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6789BA"/>
      </a:accent1>
      <a:accent2>
        <a:srgbClr val="77965C"/>
      </a:accent2>
      <a:accent3>
        <a:srgbClr val="E3B43D"/>
      </a:accent3>
      <a:accent4>
        <a:srgbClr val="D77B43"/>
      </a:accent4>
      <a:accent5>
        <a:srgbClr val="C25756"/>
      </a:accent5>
      <a:accent6>
        <a:srgbClr val="876390"/>
      </a:accent6>
      <a:hlink>
        <a:srgbClr val="0000FF"/>
      </a:hlink>
      <a:folHlink>
        <a:srgbClr val="FF00FF"/>
      </a:folHlink>
    </a:clrScheme>
    <a:fontScheme name="Formal">
      <a:majorFont>
        <a:latin typeface="Cochin"/>
        <a:ea typeface="Cochin"/>
        <a:cs typeface="Cochin"/>
      </a:majorFont>
      <a:minorFont>
        <a:latin typeface="Cochin"/>
        <a:ea typeface="Cochin"/>
        <a:cs typeface="Cochin"/>
      </a:minorFont>
    </a:fontScheme>
    <a:fmtScheme name="Form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D3E3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A29A85"/>
          </a:buClr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515151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